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3" r:id="rId4"/>
    <p:sldId id="264" r:id="rId5"/>
    <p:sldId id="262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4660"/>
  </p:normalViewPr>
  <p:slideViewPr>
    <p:cSldViewPr snapToGrid="0">
      <p:cViewPr varScale="1">
        <p:scale>
          <a:sx n="60" d="100"/>
          <a:sy n="60" d="100"/>
        </p:scale>
        <p:origin x="65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randomBar dir="vert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nicoperez@uade.edu.ar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ching-materials.org/algorithms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optal.com/developers/sorting-algorithm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FFB3-FF8B-B5F5-5D0D-8AD796908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10200969" cy="1825096"/>
          </a:xfrm>
        </p:spPr>
        <p:txBody>
          <a:bodyPr>
            <a:normAutofit fontScale="90000"/>
          </a:bodyPr>
          <a:lstStyle/>
          <a:p>
            <a:r>
              <a:rPr lang="es-MX" b="1" i="0">
                <a:solidFill>
                  <a:srgbClr val="F0F6FC"/>
                </a:solidFill>
                <a:effectLst/>
                <a:latin typeface="-apple-system"/>
              </a:rPr>
              <a:t>Programación II – Algoritmos y Estructuras de Datos II</a:t>
            </a:r>
            <a:endParaRPr lang="es-MX" b="1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1685B5-7071-89EB-F5B9-D28EAEEE2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632200"/>
            <a:ext cx="9719187" cy="291608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Facultad: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Ingeniería y Ciencias Exactas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Universidad: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Universidad Argentina de la Empresa (UADE)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Materia: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Programación II – Algoritmos y Estructuras de Datos II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Docente: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Esp. Lic. Nicolás Ignacio Pérez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E-mail de contacto: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nicoperez@uade.edu.ar</a:t>
            </a:r>
            <a:endParaRPr lang="es-MX" b="1" i="0" dirty="0">
              <a:solidFill>
                <a:schemeClr val="accent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Repositorio oficial: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1"/>
                </a:solidFill>
                <a:effectLst/>
                <a:latin typeface="-apple-system"/>
              </a:rPr>
              <a:t>https://github.com/NicolasPerezUNLaSMN/PROG_II_UADE_JAVA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u="sng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endParaRPr lang="es-MX" b="0" i="0" dirty="0">
              <a:solidFill>
                <a:schemeClr val="accent1"/>
              </a:solidFill>
              <a:effectLst/>
              <a:latin typeface="-apple-system"/>
            </a:endParaRP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393B14-F79D-B0E5-3DDC-7EE3B235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760" y="5701481"/>
            <a:ext cx="1033616" cy="10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8135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E9108-4631-DDA0-3E1A-38C947D0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Notación Big 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AA4A7C-8C2C-C8CC-5E27-D5761F6D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67" y="1764632"/>
            <a:ext cx="6681433" cy="465220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7560A16-BA88-5AA2-DDF9-7BD15DD20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8588"/>
            <a:ext cx="4137643" cy="26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6090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091B8-2E3F-15CD-C0AA-2A804BAD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DD26E-C8BE-41DC-E441-BBFDC894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Notación Big o</a:t>
            </a:r>
          </a:p>
        </p:txBody>
      </p:sp>
      <p:pic>
        <p:nvPicPr>
          <p:cNvPr id="5" name="Imagen 4" descr="Texto, Escala de tiempo&#10;&#10;El contenido generado por IA puede ser incorrecto.">
            <a:extLst>
              <a:ext uri="{FF2B5EF4-FFF2-40B4-BE49-F238E27FC236}">
                <a16:creationId xmlns:a16="http://schemas.microsoft.com/office/drawing/2014/main" id="{AC56567E-2EE3-2BEB-7822-A1F6C4A0E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2139" y="1734052"/>
            <a:ext cx="6911631" cy="46077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662E649-AEAD-1048-977F-D8B2D4552E76}"/>
              </a:ext>
            </a:extLst>
          </p:cNvPr>
          <p:cNvSpPr txBox="1"/>
          <p:nvPr/>
        </p:nvSpPr>
        <p:spPr>
          <a:xfrm>
            <a:off x="2862282" y="6018640"/>
            <a:ext cx="6666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hlinkClick r:id="rId4"/>
              </a:rPr>
              <a:t>Ejemplo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10340968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79B9-7DDB-249F-E460-D6A18736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7AF95-C94C-C01D-D267-6F512811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2" y="764373"/>
            <a:ext cx="11208774" cy="1293028"/>
          </a:xfrm>
        </p:spPr>
        <p:txBody>
          <a:bodyPr/>
          <a:lstStyle/>
          <a:p>
            <a:r>
              <a:rPr lang="es-AR" dirty="0"/>
              <a:t>Notación Big o – Estático vs Dinámico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C2D0D6B-F011-D5D4-EB76-3919F890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38580"/>
              </p:ext>
            </p:extLst>
          </p:nvPr>
        </p:nvGraphicFramePr>
        <p:xfrm>
          <a:off x="2271252" y="2057401"/>
          <a:ext cx="8288594" cy="4167435"/>
        </p:xfrm>
        <a:graphic>
          <a:graphicData uri="http://schemas.openxmlformats.org/drawingml/2006/table">
            <a:tbl>
              <a:tblPr/>
              <a:tblGrid>
                <a:gridCol w="2110577">
                  <a:extLst>
                    <a:ext uri="{9D8B030D-6E8A-4147-A177-3AD203B41FA5}">
                      <a16:colId xmlns:a16="http://schemas.microsoft.com/office/drawing/2014/main" val="409024911"/>
                    </a:ext>
                  </a:extLst>
                </a:gridCol>
                <a:gridCol w="2059339">
                  <a:extLst>
                    <a:ext uri="{9D8B030D-6E8A-4147-A177-3AD203B41FA5}">
                      <a16:colId xmlns:a16="http://schemas.microsoft.com/office/drawing/2014/main" val="2159672505"/>
                    </a:ext>
                  </a:extLst>
                </a:gridCol>
                <a:gridCol w="2059339">
                  <a:extLst>
                    <a:ext uri="{9D8B030D-6E8A-4147-A177-3AD203B41FA5}">
                      <a16:colId xmlns:a16="http://schemas.microsoft.com/office/drawing/2014/main" val="2221646729"/>
                    </a:ext>
                  </a:extLst>
                </a:gridCol>
                <a:gridCol w="2059339">
                  <a:extLst>
                    <a:ext uri="{9D8B030D-6E8A-4147-A177-3AD203B41FA5}">
                      <a16:colId xmlns:a16="http://schemas.microsoft.com/office/drawing/2014/main" val="503862908"/>
                    </a:ext>
                  </a:extLst>
                </a:gridCol>
              </a:tblGrid>
              <a:tr h="196308">
                <a:tc>
                  <a:txBody>
                    <a:bodyPr/>
                    <a:lstStyle/>
                    <a:p>
                      <a:r>
                        <a:rPr lang="es-AR" sz="1600" b="1" i="1"/>
                        <a:t>Operación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600" b="1" i="1" dirty="0"/>
                        <a:t>Estática (Array)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600" b="1" i="1"/>
                        <a:t>Dinámica (Nodos)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600" b="1" i="1" dirty="0"/>
                        <a:t>Observación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14651"/>
                  </a:ext>
                </a:extLst>
              </a:tr>
              <a:tr h="196308">
                <a:tc>
                  <a:txBody>
                    <a:bodyPr/>
                    <a:lstStyle/>
                    <a:p>
                      <a:r>
                        <a:rPr lang="es-AR" sz="1000"/>
                        <a:t>Insertar al inicio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O(1)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Dinámica es mejor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058008"/>
                  </a:ext>
                </a:extLst>
              </a:tr>
              <a:tr h="490770">
                <a:tc>
                  <a:txBody>
                    <a:bodyPr/>
                    <a:lstStyle/>
                    <a:p>
                      <a:r>
                        <a:rPr lang="es-AR" sz="1000"/>
                        <a:t>Insertar al final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O(1)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 dirty="0"/>
                        <a:t>O(1)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/>
                        <a:t>Ambas eficientes si dinámica guarda puntero al final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771536"/>
                  </a:ext>
                </a:extLst>
              </a:tr>
              <a:tr h="196308">
                <a:tc>
                  <a:txBody>
                    <a:bodyPr/>
                    <a:lstStyle/>
                    <a:p>
                      <a:r>
                        <a:rPr lang="es-AR" sz="1000"/>
                        <a:t>Insertar en posición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Iguales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759667"/>
                  </a:ext>
                </a:extLst>
              </a:tr>
              <a:tr h="196308">
                <a:tc>
                  <a:txBody>
                    <a:bodyPr/>
                    <a:lstStyle/>
                    <a:p>
                      <a:r>
                        <a:rPr lang="es-AR" sz="1000"/>
                        <a:t>Eliminar al inicio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O(1)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Dinámica es mejor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055249"/>
                  </a:ext>
                </a:extLst>
              </a:tr>
              <a:tr h="196308">
                <a:tc>
                  <a:txBody>
                    <a:bodyPr/>
                    <a:lstStyle/>
                    <a:p>
                      <a:r>
                        <a:rPr lang="es-AR" sz="1000"/>
                        <a:t>Eliminar al final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O(1)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Estática es mejor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82523"/>
                  </a:ext>
                </a:extLst>
              </a:tr>
              <a:tr h="196308">
                <a:tc>
                  <a:txBody>
                    <a:bodyPr/>
                    <a:lstStyle/>
                    <a:p>
                      <a:r>
                        <a:rPr lang="es-AR" sz="1000"/>
                        <a:t>Eliminar en posición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Iguales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627833"/>
                  </a:ext>
                </a:extLst>
              </a:tr>
              <a:tr h="196308">
                <a:tc>
                  <a:txBody>
                    <a:bodyPr/>
                    <a:lstStyle/>
                    <a:p>
                      <a:r>
                        <a:rPr lang="es-AR" sz="1000"/>
                        <a:t>Buscar por valor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Iguales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031975"/>
                  </a:ext>
                </a:extLst>
              </a:tr>
              <a:tr h="785232">
                <a:tc>
                  <a:txBody>
                    <a:bodyPr/>
                    <a:lstStyle/>
                    <a:p>
                      <a:r>
                        <a:rPr lang="es-AR" sz="1000">
                          <a:solidFill>
                            <a:srgbClr val="FF0000"/>
                          </a:solidFill>
                        </a:rPr>
                        <a:t>Buscar (binaria)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>
                          <a:solidFill>
                            <a:srgbClr val="FF0000"/>
                          </a:solidFill>
                        </a:rPr>
                        <a:t>O(log 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>
                          <a:solidFill>
                            <a:srgbClr val="FF0000"/>
                          </a:solidFill>
                        </a:rPr>
                        <a:t>O(n log 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dirty="0">
                          <a:solidFill>
                            <a:srgbClr val="FF0000"/>
                          </a:solidFill>
                        </a:rPr>
                        <a:t>Estática gana ampliamente, dinámica es ineficiente aunque posible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453395"/>
                  </a:ext>
                </a:extLst>
              </a:tr>
              <a:tr h="343539">
                <a:tc>
                  <a:txBody>
                    <a:bodyPr/>
                    <a:lstStyle/>
                    <a:p>
                      <a:r>
                        <a:rPr lang="es-AR" sz="1000"/>
                        <a:t>Acceder por posición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O(1)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Estática es mucho mejor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904887"/>
                  </a:ext>
                </a:extLst>
              </a:tr>
              <a:tr h="196308">
                <a:tc>
                  <a:txBody>
                    <a:bodyPr/>
                    <a:lstStyle/>
                    <a:p>
                      <a:r>
                        <a:rPr lang="es-AR" sz="1000"/>
                        <a:t>Ordenar (burbuja)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O(n²)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O(n²)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Iguales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010756"/>
                  </a:ext>
                </a:extLst>
              </a:tr>
              <a:tr h="343539">
                <a:tc>
                  <a:txBody>
                    <a:bodyPr/>
                    <a:lstStyle/>
                    <a:p>
                      <a:r>
                        <a:rPr lang="es-AR" sz="1000">
                          <a:solidFill>
                            <a:srgbClr val="FF0000"/>
                          </a:solidFill>
                        </a:rPr>
                        <a:t>Memoria por elemento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>
                          <a:solidFill>
                            <a:srgbClr val="FF0000"/>
                          </a:solidFill>
                        </a:rPr>
                        <a:t>4 bytes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>
                          <a:solidFill>
                            <a:srgbClr val="FF0000"/>
                          </a:solidFill>
                        </a:rPr>
                        <a:t>~28 bytes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dirty="0">
                          <a:solidFill>
                            <a:srgbClr val="FF0000"/>
                          </a:solidFill>
                        </a:rPr>
                        <a:t>Estática mucho más eficiente en espacio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1982"/>
                  </a:ext>
                </a:extLst>
              </a:tr>
              <a:tr h="490770">
                <a:tc>
                  <a:txBody>
                    <a:bodyPr/>
                    <a:lstStyle/>
                    <a:p>
                      <a:r>
                        <a:rPr lang="es-AR" sz="1000"/>
                        <a:t>Crecimiento dinámico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No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sz="1000"/>
                        <a:t>Sí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000" dirty="0"/>
                        <a:t>Dinámica permite crecer sin redimensionar</a:t>
                      </a:r>
                    </a:p>
                  </a:txBody>
                  <a:tcPr marL="49077" marR="49077" marT="24538" marB="245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890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154472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D192F-25BF-D931-67D1-8653BA148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F52D5-B313-8B6E-A95F-6AFBB6FE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Estructuras de datos en JAVA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463DC73-3809-CC2B-E345-B9BDD522D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8" y="1927649"/>
            <a:ext cx="5541707" cy="27403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4CF9FE1-EBD6-015B-A88B-E4F8051BB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24" y="3652001"/>
            <a:ext cx="5835718" cy="30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36368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D37E1-D629-26B8-B73C-AAC72939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Sobre la cursada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5FBF2E8-811B-F0C3-B5E2-2FA06E4A7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3303" y="2479061"/>
            <a:ext cx="5624413" cy="4024313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C17FD31-F7F0-C21C-9107-D60D9094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74" y="4885877"/>
            <a:ext cx="1617497" cy="161749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A3F08A-69C5-8417-6B24-1D70B6EDA3D0}"/>
              </a:ext>
            </a:extLst>
          </p:cNvPr>
          <p:cNvSpPr txBox="1"/>
          <p:nvPr/>
        </p:nvSpPr>
        <p:spPr>
          <a:xfrm>
            <a:off x="757084" y="1602657"/>
            <a:ext cx="53389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AR" dirty="0"/>
              <a:t>3 </a:t>
            </a:r>
            <a:r>
              <a:rPr lang="es-AR" dirty="0" err="1"/>
              <a:t>Tps</a:t>
            </a:r>
            <a:r>
              <a:rPr lang="es-AR" dirty="0"/>
              <a:t> de seguimiento, </a:t>
            </a:r>
            <a:r>
              <a:rPr lang="es-AR" i="1" u="sng" dirty="0"/>
              <a:t>no obligatorios</a:t>
            </a:r>
            <a:r>
              <a:rPr lang="es-AR" dirty="0"/>
              <a:t>, en grupos de 3, 4 o 5 estudiantes</a:t>
            </a:r>
          </a:p>
          <a:p>
            <a:pPr marL="285750" indent="-285750" algn="just">
              <a:buFontTx/>
              <a:buChar char="-"/>
            </a:pPr>
            <a:r>
              <a:rPr lang="es-AR" dirty="0"/>
              <a:t>Un trabajo </a:t>
            </a:r>
            <a:r>
              <a:rPr lang="es-AR" dirty="0">
                <a:solidFill>
                  <a:schemeClr val="accent1"/>
                </a:solidFill>
              </a:rPr>
              <a:t>práctico Obligatorio (TPO), </a:t>
            </a:r>
            <a:r>
              <a:rPr lang="es-AR" dirty="0"/>
              <a:t>con los mismos grupos, </a:t>
            </a:r>
            <a:r>
              <a:rPr lang="es-AR" dirty="0">
                <a:solidFill>
                  <a:schemeClr val="accent1"/>
                </a:solidFill>
              </a:rPr>
              <a:t>con recuperatorio</a:t>
            </a:r>
            <a:r>
              <a:rPr lang="es-AR" dirty="0"/>
              <a:t>, y obligatorio. </a:t>
            </a:r>
          </a:p>
          <a:p>
            <a:pPr marL="285750" indent="-285750" algn="just">
              <a:buFontTx/>
              <a:buChar char="-"/>
            </a:pPr>
            <a:r>
              <a:rPr lang="es-AR" dirty="0"/>
              <a:t>Un </a:t>
            </a:r>
            <a:r>
              <a:rPr lang="es-AR" dirty="0">
                <a:solidFill>
                  <a:schemeClr val="accent1"/>
                </a:solidFill>
              </a:rPr>
              <a:t>parcial</a:t>
            </a:r>
            <a:r>
              <a:rPr lang="es-AR" dirty="0"/>
              <a:t> </a:t>
            </a:r>
            <a:r>
              <a:rPr lang="es-AR" dirty="0">
                <a:solidFill>
                  <a:schemeClr val="accent1"/>
                </a:solidFill>
              </a:rPr>
              <a:t>con recuperatorio </a:t>
            </a:r>
            <a:r>
              <a:rPr lang="es-AR" dirty="0"/>
              <a:t>en papel e individual. </a:t>
            </a:r>
          </a:p>
          <a:p>
            <a:pPr marL="285750" indent="-285750" algn="just">
              <a:buFontTx/>
              <a:buChar char="-"/>
            </a:pPr>
            <a:r>
              <a:rPr lang="es-AR" dirty="0"/>
              <a:t>Al finalizar cada clase tendrán objetivos y tareas para practicar, no obligatorias. </a:t>
            </a:r>
          </a:p>
          <a:p>
            <a:pPr marL="285750" indent="-285750" algn="just">
              <a:buFontTx/>
              <a:buChar char="-"/>
            </a:pPr>
            <a:r>
              <a:rPr lang="es-AR" dirty="0"/>
              <a:t>En caso de no necesitar recuperatorios pueden rendir en final anticipado.</a:t>
            </a:r>
          </a:p>
        </p:txBody>
      </p:sp>
    </p:spTree>
    <p:extLst>
      <p:ext uri="{BB962C8B-B14F-4D97-AF65-F5344CB8AC3E}">
        <p14:creationId xmlns:p14="http://schemas.microsoft.com/office/powerpoint/2010/main" val="269841725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C033A-73AC-A813-0F8B-D1ECE4DB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Repaso programación 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32BB90-A7FB-3AE7-CFA4-96D61726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32" y="2069314"/>
            <a:ext cx="4514730" cy="4024313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9F24924-3832-5E7B-D9F7-8C484A264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73739" y="2069314"/>
            <a:ext cx="4520131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6867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435E3-C2AE-64F7-E79C-0F7302598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00E08-9FB1-9E07-B2C4-14AF07EA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Repaso programación i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FAB7184-9207-0A3A-9BE6-F2D72FD98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1443" y="2193925"/>
            <a:ext cx="4024313" cy="4024313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280CC7E-D9BA-ED46-7A22-0A7F2864A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513976"/>
              </p:ext>
            </p:extLst>
          </p:nvPr>
        </p:nvGraphicFramePr>
        <p:xfrm>
          <a:off x="1011647" y="1952208"/>
          <a:ext cx="5724525" cy="203251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1298736202"/>
                    </a:ext>
                  </a:extLst>
                </a:gridCol>
                <a:gridCol w="1464310">
                  <a:extLst>
                    <a:ext uri="{9D8B030D-6E8A-4147-A177-3AD203B41FA5}">
                      <a16:colId xmlns:a16="http://schemas.microsoft.com/office/drawing/2014/main" val="637114916"/>
                    </a:ext>
                  </a:extLst>
                </a:gridCol>
                <a:gridCol w="3031490">
                  <a:extLst>
                    <a:ext uri="{9D8B030D-6E8A-4147-A177-3AD203B41FA5}">
                      <a16:colId xmlns:a16="http://schemas.microsoft.com/office/drawing/2014/main" val="751051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Característica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Python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Java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01686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Tipo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Interpretado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Intermedio (Bytecode + JVM)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58079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Nivel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Alto nivel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Alto nivel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94954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Paradigma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Multiparadigma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Principalmente orientado a objetos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0999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Tipado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Dinámico y débilmente tipado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Estático y fuertemente tipado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71233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Velocidad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Más lento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Más rápido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1376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Uso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effectLst/>
                        </a:rPr>
                        <a:t>Scripts, IA, web, ciencia de datos</a:t>
                      </a:r>
                      <a:endParaRPr lang="es-AR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dirty="0">
                          <a:effectLst/>
                        </a:rPr>
                        <a:t>Aplicaciones empresariales, móviles, sistemas grandes</a:t>
                      </a:r>
                      <a:endParaRPr lang="es-AR" sz="12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158999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5836650E-05DE-1EC2-5CEC-71B32446B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82" y="4206081"/>
            <a:ext cx="572389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1407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58247-0A4E-E947-B650-76D9649A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Python vs java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82258D1-C015-877A-2998-3AC8C67DC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677" y="1977616"/>
            <a:ext cx="4642297" cy="40243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F3DFC5-772F-25AB-4321-61B78CE96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560" y="2228826"/>
            <a:ext cx="5724640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73442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143</TotalTime>
  <Words>411</Words>
  <Application>Microsoft Office PowerPoint</Application>
  <PresentationFormat>Panorámica</PresentationFormat>
  <Paragraphs>95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-apple-system</vt:lpstr>
      <vt:lpstr>Aptos</vt:lpstr>
      <vt:lpstr>Arial</vt:lpstr>
      <vt:lpstr>Century Gothic</vt:lpstr>
      <vt:lpstr>Estela de condensación</vt:lpstr>
      <vt:lpstr>Programación II – Algoritmos y Estructuras de Datos II</vt:lpstr>
      <vt:lpstr>Notación Big o</vt:lpstr>
      <vt:lpstr>Notación Big o</vt:lpstr>
      <vt:lpstr>Notación Big o – Estático vs Dinámico</vt:lpstr>
      <vt:lpstr>Estructuras de datos en JAVA</vt:lpstr>
      <vt:lpstr>Sobre la cursada</vt:lpstr>
      <vt:lpstr>Repaso programación i</vt:lpstr>
      <vt:lpstr>Repaso programación i</vt:lpstr>
      <vt:lpstr>Python vs java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Nicolas Perez</dc:creator>
  <cp:lastModifiedBy>Nicolas Perez</cp:lastModifiedBy>
  <cp:revision>5</cp:revision>
  <dcterms:created xsi:type="dcterms:W3CDTF">2025-03-20T18:22:56Z</dcterms:created>
  <dcterms:modified xsi:type="dcterms:W3CDTF">2025-04-21T03:21:01Z</dcterms:modified>
</cp:coreProperties>
</file>